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3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D9DDA7-5E5B-DF40-A13A-49A36128D966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6E5146-6669-2A44-BF2F-2759F0E15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479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Buggy software, malfunctioning hardware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E5146-6669-2A44-BF2F-2759F0E151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932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Obligatory Gantt chart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E5146-6669-2A44-BF2F-2759F0E151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151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detailed time management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E5146-6669-2A44-BF2F-2759F0E151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59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High-level concepts </a:t>
            </a:r>
            <a:r>
              <a:rPr lang="en-US" dirty="0" err="1"/>
              <a:t>llike</a:t>
            </a:r>
            <a:r>
              <a:rPr lang="en-US" dirty="0"/>
              <a:t> Amdahl’s Law, Detail-oriented technical implementations like Mersenne Twister, Compute-based artistic creation like Growing Curves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E5146-6669-2A44-BF2F-2759F0E151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774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complex API that is both time-consuming and powerful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E5146-6669-2A44-BF2F-2759F0E151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97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simple, velocity-based particle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E5146-6669-2A44-BF2F-2759F0E151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32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Bugs and solutions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E5146-6669-2A44-BF2F-2759F0E151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02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Speedups related to each stage of optimization as percentages of overall frame duration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6E5146-6669-2A44-BF2F-2759F0E151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98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BDFF0-AFEB-F34F-ADC8-21C222BDF8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47EAB9-1CDE-EE44-991D-59BA734C4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35020-F7BA-9049-B5DF-010CB9429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411EFB-9499-4A49-9303-578AC0CFF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E4027-10E2-8A4C-B797-3F8168B11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45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F255B-2E8C-BC4A-B570-B5F82C237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9414F-0F59-484B-B950-F31582485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60AF6-C5F7-C74B-8CDF-A217510D9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BA02B-EA50-3C40-983B-5885CABDA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85FE2-6DB3-8D47-AA08-24406A935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421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F3591-52DD-AE49-A345-A829D6E87F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377452-1481-8746-B685-42544070C8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D4455-0E26-1549-A2B8-B1F8C2636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375E3-574F-9F48-865A-64417AB69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E43E2-0584-714C-9D04-740A55971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7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71393-C682-CC4C-B59C-F3901C718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F70ED-4B52-2949-9083-8ACFC901D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5E224-7C78-B34F-8676-D3D3A94F6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0A191-7652-E242-A8BC-198FC3A0C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EF47E-53CD-774D-B080-995FE96B3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67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62BA5-41F5-F040-8835-162DEE123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470CC-E0FF-904A-809E-D64AED6FC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C622A-CA3A-B947-8976-6AF31E16C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0711F-60AB-D94A-994A-A820EB505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19321-7C33-864A-88C9-7E02BB494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206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311A1-F4F1-5C4E-83CC-6C683B467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800B3-67A9-CC48-8436-268E993F93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2DE2FA-23A6-2D4C-991A-334BD96822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4E3D22-3B44-2C43-B7AA-C28DCCE64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206113-2556-314D-87A7-6B40906B8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C49319-EB4F-D449-BB03-393D3A779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44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7752E-7971-3841-A185-999BBB0D6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C2F32-7EE3-A24C-B8FC-D7DA11E92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91A75F-42BE-B94E-991D-287DABF7F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D0C175-F32F-FA4B-95AB-70BC0E762B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B38DD4-C369-1D4A-9E2A-B35323B996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618C1-99A6-9642-AA31-AA2167F50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CFE11A-9498-2943-8E55-A3EC17156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7CEAFB-593D-1F4E-8182-10995898F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935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96539-2851-D241-A5DA-BFFCA4215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329296-CD9E-C046-9ECD-164A565F3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95E858-5460-0041-965F-54F50AC3C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C6BB21-668E-F445-80C2-7AE27278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568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317E3B-F720-7F4C-B63B-8D1F7D3CB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056BCE-1A18-8D45-B44C-31454E5A5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E23076-4728-5F4E-8415-74E2C3715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178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6676D-4222-1E49-BD92-9A350BB50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240C0-214F-AC44-83EC-A4C2C3CB4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6EA25C-5780-6A46-BBD8-A8E2D1CA3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8A9FC-319A-BC45-B5A7-BF24C4627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D7366-607F-E44B-8210-BBA8332C2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7CEEF0-3D63-DC4B-848D-D922F2CC7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926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1D5EE-5889-BD44-856E-5A1ED8BDD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891E73-FA65-BF49-897A-A800427FB4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97B9B-7444-7541-B87C-E99C131AB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17671F-81A4-0249-9CB4-F747300BB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A3B4C0-84BF-A142-9AF2-596EE9A27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976925-2DE2-764F-9564-23A04392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75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FD3542-4C99-F449-8490-DA53B2F59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8CB4C-5306-7444-B939-60513DCC9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7BB2B-AC49-CD4A-A537-9E42B24F36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87CC6-56DE-D74D-A36F-C94916434902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C2FE5-DCC3-E441-B864-777234ACB3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A16B6-4E57-AA42-8FBE-99C8E8E215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BF99F-F912-7544-80B4-0FBDD48F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8985EF-F2DB-8A4F-8F83-8AF6D5F3D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0"/>
            <a:ext cx="8788400" cy="67603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775261-16C1-7E44-A07A-A730E25D139A}"/>
              </a:ext>
            </a:extLst>
          </p:cNvPr>
          <p:cNvSpPr txBox="1"/>
          <p:nvPr/>
        </p:nvSpPr>
        <p:spPr>
          <a:xfrm>
            <a:off x="486834" y="1518104"/>
            <a:ext cx="11218332" cy="2585323"/>
          </a:xfrm>
          <a:prstGeom prst="rect">
            <a:avLst/>
          </a:prstGeom>
          <a:noFill/>
          <a:effectLst>
            <a:outerShdw blurRad="177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Times" pitchFamily="2" charset="0"/>
              </a:rPr>
              <a:t>Exploration of </a:t>
            </a:r>
            <a:r>
              <a:rPr lang="en-US" sz="5400" dirty="0" err="1">
                <a:solidFill>
                  <a:schemeClr val="bg1"/>
                </a:solidFill>
                <a:latin typeface="Times" pitchFamily="2" charset="0"/>
              </a:rPr>
              <a:t>Optimisation</a:t>
            </a:r>
            <a:r>
              <a:rPr lang="en-US" sz="5400" dirty="0">
                <a:solidFill>
                  <a:schemeClr val="bg1"/>
                </a:solidFill>
                <a:latin typeface="Times" pitchFamily="2" charset="0"/>
              </a:rPr>
              <a:t> Techniques for Vulkan-based Particle Systems:</a:t>
            </a:r>
            <a:endParaRPr lang="en-US" sz="5400" b="1" dirty="0">
              <a:solidFill>
                <a:schemeClr val="bg1"/>
              </a:solidFill>
              <a:latin typeface="Times" pitchFamily="2" charset="0"/>
            </a:endParaRPr>
          </a:p>
          <a:p>
            <a:pPr algn="ctr"/>
            <a:r>
              <a:rPr lang="en-US" sz="5400" b="1" dirty="0">
                <a:solidFill>
                  <a:schemeClr val="bg1"/>
                </a:solidFill>
                <a:latin typeface="Times" pitchFamily="2" charset="0"/>
              </a:rPr>
              <a:t>A Retrospective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B1C8C3-7365-5D40-97F3-E8DFC8EF7CDB}"/>
              </a:ext>
            </a:extLst>
          </p:cNvPr>
          <p:cNvSpPr txBox="1"/>
          <p:nvPr/>
        </p:nvSpPr>
        <p:spPr>
          <a:xfrm>
            <a:off x="1312333" y="5077924"/>
            <a:ext cx="9719733" cy="646331"/>
          </a:xfrm>
          <a:prstGeom prst="rect">
            <a:avLst/>
          </a:prstGeom>
          <a:noFill/>
          <a:effectLst>
            <a:outerShdw blurRad="177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Times" pitchFamily="2" charset="0"/>
              </a:rPr>
              <a:t>Robin Wragg</a:t>
            </a:r>
          </a:p>
        </p:txBody>
      </p:sp>
    </p:spTree>
    <p:extLst>
      <p:ext uri="{BB962C8B-B14F-4D97-AF65-F5344CB8AC3E}">
        <p14:creationId xmlns:p14="http://schemas.microsoft.com/office/powerpoint/2010/main" val="1531746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A8CA8A7-90DA-3044-93FD-6D08C4088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0" y="0"/>
            <a:ext cx="8788400" cy="67603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1F9368-C7F9-2D46-8A77-DFB3F8A507D1}"/>
              </a:ext>
            </a:extLst>
          </p:cNvPr>
          <p:cNvSpPr txBox="1"/>
          <p:nvPr/>
        </p:nvSpPr>
        <p:spPr>
          <a:xfrm>
            <a:off x="1002294" y="384647"/>
            <a:ext cx="10075332" cy="1015663"/>
          </a:xfrm>
          <a:prstGeom prst="rect">
            <a:avLst/>
          </a:prstGeom>
          <a:noFill/>
          <a:effectLst>
            <a:outerShdw blurRad="177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</a:rPr>
              <a:t>First Project: Motion Tracking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1809C4-0AC5-5D42-8D90-F6AF9733DE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722" y="1657949"/>
            <a:ext cx="6383866" cy="4844718"/>
          </a:xfrm>
          <a:prstGeom prst="rect">
            <a:avLst/>
          </a:prstGeom>
          <a:effectLst>
            <a:outerShdw blurRad="254000" dist="50800" dir="5400000" algn="ctr" rotWithShape="0">
              <a:schemeClr val="tx1"/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1FC76F-7A4C-CA41-9582-D07480CF2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3441" y="1400310"/>
            <a:ext cx="4998559" cy="563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603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8985EF-F2DB-8A4F-8F83-8AF6D5F3D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0" y="0"/>
            <a:ext cx="8788400" cy="67603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775261-16C1-7E44-A07A-A730E25D139A}"/>
              </a:ext>
            </a:extLst>
          </p:cNvPr>
          <p:cNvSpPr txBox="1"/>
          <p:nvPr/>
        </p:nvSpPr>
        <p:spPr>
          <a:xfrm>
            <a:off x="1236133" y="323392"/>
            <a:ext cx="9719733" cy="1015663"/>
          </a:xfrm>
          <a:prstGeom prst="rect">
            <a:avLst/>
          </a:prstGeom>
          <a:noFill/>
          <a:effectLst>
            <a:outerShdw blurRad="177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</a:rPr>
              <a:t>Time Management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3A0698-A515-AB41-A34B-D56B771DA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133" y="2038702"/>
            <a:ext cx="9719732" cy="4021958"/>
          </a:xfrm>
          <a:prstGeom prst="rect">
            <a:avLst/>
          </a:prstGeom>
          <a:effectLst>
            <a:outerShdw blurRad="2540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2193628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8985EF-F2DB-8A4F-8F83-8AF6D5F3D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0" y="0"/>
            <a:ext cx="8788400" cy="67603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775261-16C1-7E44-A07A-A730E25D139A}"/>
              </a:ext>
            </a:extLst>
          </p:cNvPr>
          <p:cNvSpPr txBox="1"/>
          <p:nvPr/>
        </p:nvSpPr>
        <p:spPr>
          <a:xfrm>
            <a:off x="1236133" y="323392"/>
            <a:ext cx="9719733" cy="1015663"/>
          </a:xfrm>
          <a:prstGeom prst="rect">
            <a:avLst/>
          </a:prstGeom>
          <a:noFill/>
          <a:effectLst>
            <a:outerShdw blurRad="177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</a:rPr>
              <a:t>Time Management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8D85C8-FFD9-C247-99B6-32A0DAFAA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5496" y="1451904"/>
            <a:ext cx="8001006" cy="5195553"/>
          </a:xfrm>
          <a:prstGeom prst="rect">
            <a:avLst/>
          </a:prstGeom>
          <a:effectLst>
            <a:outerShdw blurRad="2540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824614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8985EF-F2DB-8A4F-8F83-8AF6D5F3D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0" y="0"/>
            <a:ext cx="8788400" cy="67603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98D777-F459-E841-AF5F-746FA9929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11214" y="1727049"/>
            <a:ext cx="7878305" cy="5714231"/>
          </a:xfrm>
          <a:prstGeom prst="rect">
            <a:avLst/>
          </a:prstGeom>
          <a:effectLst>
            <a:outerShdw blurRad="254000" dist="50800" dir="5400000" algn="ctr" rotWithShape="0">
              <a:schemeClr val="tx1"/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64EE06-AC7C-C840-AEF1-3F68174535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8873" y="2630656"/>
            <a:ext cx="7878304" cy="5460673"/>
          </a:xfrm>
          <a:prstGeom prst="rect">
            <a:avLst/>
          </a:prstGeom>
          <a:effectLst>
            <a:outerShdw blurRad="254000" dist="50800" dir="5400000" algn="ctr" rotWithShape="0">
              <a:schemeClr val="tx1"/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242019-FFAE-C344-8606-E724B1D6E0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4847" y="3747069"/>
            <a:ext cx="7878305" cy="5706207"/>
          </a:xfrm>
          <a:prstGeom prst="rect">
            <a:avLst/>
          </a:prstGeom>
          <a:effectLst>
            <a:outerShdw blurRad="254000" dist="50800" dir="5400000" algn="ctr" rotWithShape="0">
              <a:schemeClr val="tx1"/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DC6F17-E331-CD48-A1A1-0801FEA1BE11}"/>
              </a:ext>
            </a:extLst>
          </p:cNvPr>
          <p:cNvSpPr txBox="1"/>
          <p:nvPr/>
        </p:nvSpPr>
        <p:spPr>
          <a:xfrm>
            <a:off x="1236133" y="323392"/>
            <a:ext cx="9719733" cy="1015663"/>
          </a:xfrm>
          <a:prstGeom prst="rect">
            <a:avLst/>
          </a:prstGeom>
          <a:noFill/>
          <a:effectLst>
            <a:outerShdw blurRad="177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</a:rPr>
              <a:t>Research</a:t>
            </a:r>
          </a:p>
        </p:txBody>
      </p:sp>
    </p:spTree>
    <p:extLst>
      <p:ext uri="{BB962C8B-B14F-4D97-AF65-F5344CB8AC3E}">
        <p14:creationId xmlns:p14="http://schemas.microsoft.com/office/powerpoint/2010/main" val="2175238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8985EF-F2DB-8A4F-8F83-8AF6D5F3D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0" y="0"/>
            <a:ext cx="8788400" cy="67603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62D21D-90B9-694F-8515-7AC79FD59E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3668531" cy="76565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DC6F17-E331-CD48-A1A1-0801FEA1BE11}"/>
              </a:ext>
            </a:extLst>
          </p:cNvPr>
          <p:cNvSpPr txBox="1"/>
          <p:nvPr/>
        </p:nvSpPr>
        <p:spPr>
          <a:xfrm>
            <a:off x="1236133" y="323392"/>
            <a:ext cx="9719733" cy="1015663"/>
          </a:xfrm>
          <a:prstGeom prst="rect">
            <a:avLst/>
          </a:prstGeom>
          <a:noFill/>
          <a:effectLst>
            <a:outerShdw blurRad="177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</a:rPr>
              <a:t>Vulkan API Usage</a:t>
            </a:r>
          </a:p>
        </p:txBody>
      </p:sp>
    </p:spTree>
    <p:extLst>
      <p:ext uri="{BB962C8B-B14F-4D97-AF65-F5344CB8AC3E}">
        <p14:creationId xmlns:p14="http://schemas.microsoft.com/office/powerpoint/2010/main" val="2467703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particles">
            <a:hlinkClick r:id="" action="ppaction://media"/>
            <a:extLst>
              <a:ext uri="{FF2B5EF4-FFF2-40B4-BE49-F238E27FC236}">
                <a16:creationId xmlns:a16="http://schemas.microsoft.com/office/drawing/2014/main" id="{0334E5B7-8383-3341-9AE9-CC89FCB06E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6133" y="0"/>
            <a:ext cx="8967787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DC6F17-E331-CD48-A1A1-0801FEA1BE11}"/>
              </a:ext>
            </a:extLst>
          </p:cNvPr>
          <p:cNvSpPr txBox="1"/>
          <p:nvPr/>
        </p:nvSpPr>
        <p:spPr>
          <a:xfrm>
            <a:off x="1236133" y="323392"/>
            <a:ext cx="9719733" cy="1015663"/>
          </a:xfrm>
          <a:prstGeom prst="rect">
            <a:avLst/>
          </a:prstGeom>
          <a:noFill/>
          <a:effectLst>
            <a:outerShdw blurRad="177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</a:rPr>
              <a:t>The Particle System</a:t>
            </a:r>
          </a:p>
        </p:txBody>
      </p:sp>
    </p:spTree>
    <p:extLst>
      <p:ext uri="{BB962C8B-B14F-4D97-AF65-F5344CB8AC3E}">
        <p14:creationId xmlns:p14="http://schemas.microsoft.com/office/powerpoint/2010/main" val="242584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8985EF-F2DB-8A4F-8F83-8AF6D5F3D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0" y="0"/>
            <a:ext cx="8788400" cy="67603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DC6F17-E331-CD48-A1A1-0801FEA1BE11}"/>
              </a:ext>
            </a:extLst>
          </p:cNvPr>
          <p:cNvSpPr txBox="1"/>
          <p:nvPr/>
        </p:nvSpPr>
        <p:spPr>
          <a:xfrm>
            <a:off x="1236133" y="323392"/>
            <a:ext cx="9719733" cy="1015663"/>
          </a:xfrm>
          <a:prstGeom prst="rect">
            <a:avLst/>
          </a:prstGeom>
          <a:noFill/>
          <a:effectLst>
            <a:outerShdw blurRad="177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>
                <a:solidFill>
                  <a:schemeClr val="bg1"/>
                </a:solidFill>
                <a:latin typeface="Times" pitchFamily="2" charset="0"/>
              </a:rPr>
              <a:t>Optimisation</a:t>
            </a:r>
            <a:endParaRPr lang="en-US" sz="6000" dirty="0">
              <a:solidFill>
                <a:schemeClr val="bg1"/>
              </a:solidFill>
              <a:latin typeface="Times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65AC5E-6257-204C-B499-B4027246A3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739" y="1662447"/>
            <a:ext cx="5528461" cy="4061883"/>
          </a:xfrm>
          <a:prstGeom prst="rect">
            <a:avLst/>
          </a:prstGeom>
          <a:effectLst>
            <a:outerShdw blurRad="254000" dist="50800" dir="5400000" algn="ctr" rotWithShape="0">
              <a:schemeClr val="tx1"/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EB8584-0E44-F040-9574-21634206E3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5867" y="2678081"/>
            <a:ext cx="3962400" cy="3352800"/>
          </a:xfrm>
          <a:prstGeom prst="rect">
            <a:avLst/>
          </a:prstGeom>
          <a:solidFill>
            <a:schemeClr val="bg1"/>
          </a:solidFill>
          <a:effectLst>
            <a:outerShdw blurRad="254000" dist="50800" dir="5400000" algn="ctr" rotWithShape="0">
              <a:schemeClr val="tx1"/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3A7751-5224-2B4A-B1F9-3336F325C57A}"/>
              </a:ext>
            </a:extLst>
          </p:cNvPr>
          <p:cNvSpPr txBox="1"/>
          <p:nvPr/>
        </p:nvSpPr>
        <p:spPr>
          <a:xfrm>
            <a:off x="7221930" y="1600863"/>
            <a:ext cx="3810273" cy="1077218"/>
          </a:xfrm>
          <a:prstGeom prst="rect">
            <a:avLst/>
          </a:prstGeom>
          <a:noFill/>
          <a:effectLst>
            <a:outerShdw blurRad="177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" pitchFamily="2" charset="0"/>
              </a:rPr>
              <a:t>Particle Count vs. Frame Duration</a:t>
            </a:r>
          </a:p>
        </p:txBody>
      </p:sp>
    </p:spTree>
    <p:extLst>
      <p:ext uri="{BB962C8B-B14F-4D97-AF65-F5344CB8AC3E}">
        <p14:creationId xmlns:p14="http://schemas.microsoft.com/office/powerpoint/2010/main" val="3479976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8985EF-F2DB-8A4F-8F83-8AF6D5F3D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0" y="0"/>
            <a:ext cx="8788400" cy="67603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DC6F17-E331-CD48-A1A1-0801FEA1BE11}"/>
              </a:ext>
            </a:extLst>
          </p:cNvPr>
          <p:cNvSpPr txBox="1"/>
          <p:nvPr/>
        </p:nvSpPr>
        <p:spPr>
          <a:xfrm>
            <a:off x="1236133" y="323392"/>
            <a:ext cx="9719733" cy="1015663"/>
          </a:xfrm>
          <a:prstGeom prst="rect">
            <a:avLst/>
          </a:prstGeom>
          <a:noFill/>
          <a:effectLst>
            <a:outerShdw blurRad="177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</a:rPr>
              <a:t>Analysis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662F5E-1359-2D4A-B06E-76A2999BC1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9183" y="1662447"/>
            <a:ext cx="9273632" cy="4768877"/>
          </a:xfrm>
          <a:prstGeom prst="rect">
            <a:avLst/>
          </a:prstGeom>
          <a:effectLst>
            <a:outerShdw blurRad="2540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1343457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107</Words>
  <Application>Microsoft Macintosh PowerPoint</Application>
  <PresentationFormat>Widescreen</PresentationFormat>
  <Paragraphs>28</Paragraphs>
  <Slides>9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Robin Wragg</dc:creator>
  <cp:lastModifiedBy>Robin Wragg</cp:lastModifiedBy>
  <cp:revision>9</cp:revision>
  <dcterms:created xsi:type="dcterms:W3CDTF">2019-11-12T14:45:28Z</dcterms:created>
  <dcterms:modified xsi:type="dcterms:W3CDTF">2019-11-12T16:32:41Z</dcterms:modified>
</cp:coreProperties>
</file>

<file path=docProps/thumbnail.jpeg>
</file>